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308" r:id="rId3"/>
    <p:sldId id="299" r:id="rId4"/>
    <p:sldId id="300" r:id="rId5"/>
    <p:sldId id="306" r:id="rId6"/>
    <p:sldId id="303" r:id="rId7"/>
    <p:sldId id="304" r:id="rId8"/>
    <p:sldId id="298" r:id="rId9"/>
    <p:sldId id="289" r:id="rId10"/>
    <p:sldId id="292" r:id="rId11"/>
    <p:sldId id="293" r:id="rId12"/>
    <p:sldId id="294" r:id="rId13"/>
    <p:sldId id="296" r:id="rId14"/>
    <p:sldId id="297" r:id="rId15"/>
    <p:sldId id="258" r:id="rId16"/>
    <p:sldId id="260" r:id="rId17"/>
    <p:sldId id="259" r:id="rId18"/>
    <p:sldId id="261" r:id="rId19"/>
    <p:sldId id="262" r:id="rId20"/>
    <p:sldId id="263" r:id="rId21"/>
    <p:sldId id="264" r:id="rId22"/>
    <p:sldId id="265" r:id="rId23"/>
    <p:sldId id="266" r:id="rId24"/>
    <p:sldId id="291" r:id="rId25"/>
    <p:sldId id="305" r:id="rId2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7" autoAdjust="0"/>
    <p:restoredTop sz="94660"/>
  </p:normalViewPr>
  <p:slideViewPr>
    <p:cSldViewPr>
      <p:cViewPr varScale="1">
        <p:scale>
          <a:sx n="64" d="100"/>
          <a:sy n="64" d="100"/>
        </p:scale>
        <p:origin x="87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4E2D2A46-31D4-42C3-9BFC-2819592256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505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CA84FE9B-D5D4-4B76-87EA-A08EA8B20C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725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44B3A36-662B-4E53-B902-E6976A1277D8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4213" y="3860800"/>
            <a:ext cx="6400800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04961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3305F-35F4-4D38-853F-6972B7651A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19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1C06C-5FA2-4438-B070-4F16D45DBA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85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re et contenu sur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773238"/>
            <a:ext cx="8229600" cy="2100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4025900"/>
            <a:ext cx="8229600" cy="2100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2C5167-9012-4E88-A1EA-E5F7ED3632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13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79EEDA-9492-4994-BB18-1005CD6866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4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AB5F7D-D5B1-4D98-B310-16D211F236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00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238"/>
            <a:ext cx="4038600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238"/>
            <a:ext cx="4038600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517826-A1A8-4B20-83BB-6B4226365D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8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46D48-0F63-43E9-B47C-935DCDFAA1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E760F4-0BB2-41F5-A823-5656424847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93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6D60C8-7BA5-467F-BCD3-E871B6D034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6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C813F8-B5E0-463F-B52D-A76CAE1804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46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fr-C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77A5B0-4E40-4836-BF8A-4DD3519947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68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3238"/>
            <a:ext cx="8229600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smtClean="0"/>
            </a:lvl1pPr>
          </a:lstStyle>
          <a:p>
            <a:pPr>
              <a:defRPr/>
            </a:pPr>
            <a:fld id="{7F3150A8-B334-48D8-BDDC-A2E01CBB87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2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jpg"/><Relationship Id="rId5" Type="http://schemas.openxmlformats.org/officeDocument/2006/relationships/image" Target="../media/image35.jpe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ipo-analytics.github.io/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piug.org/" TargetMode="External"/><Relationship Id="rId2" Type="http://schemas.openxmlformats.org/officeDocument/2006/relationships/hyperlink" Target="http://www.patinformatic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97086" y="3861048"/>
            <a:ext cx="8265196" cy="1333500"/>
          </a:xfrm>
          <a:noFill/>
        </p:spPr>
        <p:txBody>
          <a:bodyPr/>
          <a:lstStyle/>
          <a:p>
            <a:pPr eaLnBrk="1" hangingPunct="1"/>
            <a:r>
              <a:rPr lang="en-US" sz="3000" b="1" dirty="0">
                <a:solidFill>
                  <a:srgbClr val="00408C"/>
                </a:solidFill>
                <a:ea typeface="ヒラギノ角ゴ Pro W3" pitchFamily="1" charset="-128"/>
              </a:rPr>
              <a:t>Free and Open Source Tools for Patent Analytics with reference to the WIPO Manual</a:t>
            </a:r>
            <a:endParaRPr lang="en-US" sz="2600" dirty="0">
              <a:solidFill>
                <a:srgbClr val="00408C"/>
              </a:solidFill>
              <a:ea typeface="ヒラギノ角ゴ Pro W3" pitchFamily="1" charset="-128"/>
            </a:endParaRPr>
          </a:p>
        </p:txBody>
      </p:sp>
      <p:sp>
        <p:nvSpPr>
          <p:cNvPr id="3076" name="Rectangle 6"/>
          <p:cNvSpPr>
            <a:spLocks noChangeArrowheads="1"/>
          </p:cNvSpPr>
          <p:nvPr/>
        </p:nvSpPr>
        <p:spPr bwMode="auto">
          <a:xfrm>
            <a:off x="497804" y="3310508"/>
            <a:ext cx="381000" cy="3810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CH"/>
          </a:p>
        </p:txBody>
      </p:sp>
      <p:sp>
        <p:nvSpPr>
          <p:cNvPr id="3077" name="Rectangle 7"/>
          <p:cNvSpPr>
            <a:spLocks noChangeArrowheads="1"/>
          </p:cNvSpPr>
          <p:nvPr/>
        </p:nvSpPr>
        <p:spPr bwMode="auto">
          <a:xfrm>
            <a:off x="865166" y="5589240"/>
            <a:ext cx="6934200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00408C"/>
                </a:solidFill>
                <a:ea typeface="ヒラギノ角ゴ Pro W3" pitchFamily="1" charset="-128"/>
              </a:rPr>
              <a:t>Irene Kitsara, IP Information Officer,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00408C"/>
                </a:solidFill>
                <a:ea typeface="ヒラギノ角ゴ Pro W3" pitchFamily="1" charset="-128"/>
              </a:rPr>
              <a:t>Access to Information and Knowledge Division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276872"/>
            <a:ext cx="8229600" cy="1143000"/>
          </a:xfrm>
        </p:spPr>
        <p:txBody>
          <a:bodyPr/>
          <a:lstStyle/>
          <a:p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tools</a:t>
            </a:r>
            <a:r>
              <a:rPr lang="fr-FR" dirty="0"/>
              <a:t> are </a:t>
            </a:r>
            <a:r>
              <a:rPr lang="fr-FR" dirty="0" err="1"/>
              <a:t>used</a:t>
            </a:r>
            <a:r>
              <a:rPr lang="fr-FR" dirty="0"/>
              <a:t> in patent </a:t>
            </a:r>
            <a:r>
              <a:rPr lang="fr-FR" dirty="0" err="1"/>
              <a:t>analytics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93592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WIPO Survey on the use of open source and free tools for patent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352925"/>
          </a:xfrm>
        </p:spPr>
        <p:txBody>
          <a:bodyPr/>
          <a:lstStyle/>
          <a:p>
            <a:pPr marL="342900" lvl="1" indent="-342900"/>
            <a:endParaRPr lang="de-DE" sz="2300" dirty="0"/>
          </a:p>
          <a:p>
            <a:pPr marL="342900" lvl="1" indent="-342900"/>
            <a:r>
              <a:rPr lang="de-DE" sz="2300" dirty="0"/>
              <a:t>Survey addressed to the community of patent information users on the tools they are using for patent analysis</a:t>
            </a:r>
          </a:p>
          <a:p>
            <a:pPr marL="342900" lvl="1" indent="-342900"/>
            <a:r>
              <a:rPr lang="de-DE" sz="2300" dirty="0"/>
              <a:t>13 questions in SurveyMonkey</a:t>
            </a:r>
          </a:p>
          <a:p>
            <a:pPr marL="342900" lvl="1" indent="-342900"/>
            <a:r>
              <a:rPr lang="de-DE" sz="2300" dirty="0"/>
              <a:t>Shared through PIUG Wiki, the German and the Italian Patent Information User Groups, WIPO Twitter and PLR website, Linkedin Patent Landscape Group.</a:t>
            </a:r>
          </a:p>
          <a:p>
            <a:pPr marL="342900" lvl="1" indent="-342900"/>
            <a:r>
              <a:rPr lang="de-DE" sz="2300" dirty="0"/>
              <a:t>Received 131 answers (81 answered all questions)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57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507288" cy="1143000"/>
          </a:xfrm>
        </p:spPr>
        <p:txBody>
          <a:bodyPr/>
          <a:lstStyle/>
          <a:p>
            <a:r>
              <a:rPr lang="de-DE" sz="3000" dirty="0"/>
              <a:t>Survey results: participants profile</a:t>
            </a:r>
            <a:endParaRPr lang="fr-FR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980728"/>
            <a:ext cx="8568952" cy="5328592"/>
          </a:xfrm>
        </p:spPr>
        <p:txBody>
          <a:bodyPr/>
          <a:lstStyle/>
          <a:p>
            <a:r>
              <a:rPr lang="de-DE" sz="2100" dirty="0"/>
              <a:t>131 answers from 21 countries, mainly patent search professionals</a:t>
            </a:r>
            <a:endParaRPr lang="de-DE" dirty="0"/>
          </a:p>
          <a:p>
            <a:endParaRPr lang="fr-FR" dirty="0"/>
          </a:p>
        </p:txBody>
      </p:sp>
      <p:pic>
        <p:nvPicPr>
          <p:cNvPr id="6" name="Overview.png"/>
          <p:cNvPicPr/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971600" y="1556792"/>
            <a:ext cx="6835523" cy="466932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49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Survey results: Databases used for obtaining data for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439" y="1556792"/>
            <a:ext cx="8579296" cy="4352925"/>
          </a:xfrm>
        </p:spPr>
        <p:txBody>
          <a:bodyPr/>
          <a:lstStyle/>
          <a:p>
            <a:r>
              <a:rPr lang="de-DE" dirty="0"/>
              <a:t>Mixture of free and commercial databases</a:t>
            </a:r>
          </a:p>
          <a:p>
            <a:r>
              <a:rPr lang="de-DE" dirty="0"/>
              <a:t>Free databases: espacenet, followed by PATENTSCOPE</a:t>
            </a:r>
          </a:p>
          <a:p>
            <a:r>
              <a:rPr lang="de-DE" dirty="0"/>
              <a:t>Commercial: Patbase, Thomson Innovation, Questel Orbit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87" y="3068960"/>
            <a:ext cx="41910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086" y="3573016"/>
            <a:ext cx="1247775" cy="28860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02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Greatest challenges in patent analytics identified by the survey participants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56792"/>
            <a:ext cx="6618607" cy="4968552"/>
          </a:xfrm>
        </p:spPr>
      </p:pic>
      <p:sp>
        <p:nvSpPr>
          <p:cNvPr id="3" name="Rectangle 2"/>
          <p:cNvSpPr/>
          <p:nvPr/>
        </p:nvSpPr>
        <p:spPr bwMode="auto">
          <a:xfrm>
            <a:off x="1043608" y="1844824"/>
            <a:ext cx="5616624" cy="172819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75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7975" y="160338"/>
            <a:ext cx="8229600" cy="1143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de-DE" dirty="0"/>
              <a:t>The open source tools era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7740" y="3836847"/>
            <a:ext cx="962025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5" y="1691287"/>
            <a:ext cx="942975" cy="533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731" y="5028436"/>
            <a:ext cx="1624538" cy="7892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https://encrypted-tbn0.gstatic.com/images?q=tbn:ANd9GcQD0g4Te1zyzqYZvqqJzRmRW5FJ2gAjOSAR8ARe5k66iMc8uay-CuqLyGv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40" y="2670701"/>
            <a:ext cx="1414239" cy="475067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8603" y="2729727"/>
            <a:ext cx="1438275" cy="61912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Bildergebnis für geph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593" y="1554980"/>
            <a:ext cx="1524000" cy="5905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blog.docker.com/media/2015/07/kibana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258" y="4650302"/>
            <a:ext cx="1328713" cy="32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8" descr="Bildergebnis für elastic sear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0" descr="Bildergebnis für elastic search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355" y="3699305"/>
            <a:ext cx="1697807" cy="5185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9547" y="4764866"/>
            <a:ext cx="1487253" cy="48117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44" y="2607064"/>
            <a:ext cx="3779912" cy="1919487"/>
          </a:xfrm>
          <a:prstGeom prst="rect">
            <a:avLst/>
          </a:prstGeom>
        </p:spPr>
      </p:pic>
      <p:pic>
        <p:nvPicPr>
          <p:cNvPr id="1036" name="Picture 12" descr="http://www.tableausoftware.com/public/sites/default/files/imagecache/blog_thumb/blog/Tableau-Public-logo-200x20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169" y="5068789"/>
            <a:ext cx="1328936" cy="132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82044" y="2149029"/>
            <a:ext cx="2019300" cy="27622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00280" y="1381563"/>
            <a:ext cx="2013655" cy="53116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54498" y="5938293"/>
            <a:ext cx="1371600" cy="647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37724" y="5246036"/>
            <a:ext cx="681935" cy="77525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19169" y="2395180"/>
            <a:ext cx="723900" cy="7905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87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Typical use of open source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417638"/>
            <a:ext cx="8229600" cy="5107706"/>
          </a:xfrm>
        </p:spPr>
        <p:txBody>
          <a:bodyPr/>
          <a:lstStyle/>
          <a:p>
            <a:r>
              <a:rPr lang="de-DE" dirty="0"/>
              <a:t>Typical user profile:</a:t>
            </a:r>
          </a:p>
          <a:p>
            <a:pPr lvl="1"/>
            <a:r>
              <a:rPr lang="de-DE" dirty="0"/>
              <a:t>Researchers</a:t>
            </a:r>
          </a:p>
          <a:p>
            <a:pPr lvl="1"/>
            <a:r>
              <a:rPr lang="de-DE" dirty="0"/>
              <a:t>Data scientists</a:t>
            </a:r>
          </a:p>
          <a:p>
            <a:pPr lvl="1"/>
            <a:r>
              <a:rPr lang="de-DE" dirty="0"/>
              <a:t>IT </a:t>
            </a:r>
          </a:p>
          <a:p>
            <a:pPr lvl="1"/>
            <a:r>
              <a:rPr lang="de-DE" dirty="0"/>
              <a:t>Business analysts</a:t>
            </a:r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Data typically analyzed through open source tools:</a:t>
            </a:r>
          </a:p>
          <a:p>
            <a:pPr lvl="1"/>
            <a:r>
              <a:rPr lang="de-DE" dirty="0"/>
              <a:t>Unstructured data, structured non-patent data</a:t>
            </a:r>
          </a:p>
          <a:p>
            <a:pPr marL="457200" lvl="1" indent="0">
              <a:buNone/>
            </a:pPr>
            <a:endParaRPr lang="de-DE" dirty="0"/>
          </a:p>
          <a:p>
            <a:pPr lvl="1"/>
            <a:r>
              <a:rPr lang="de-DE" dirty="0"/>
              <a:t>Patent data: not a typical field where open source tools are being used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652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229600" cy="936104"/>
          </a:xfrm>
        </p:spPr>
        <p:txBody>
          <a:bodyPr/>
          <a:lstStyle/>
          <a:p>
            <a:r>
              <a:rPr lang="de-DE" dirty="0"/>
              <a:t>Pros and cons of open source tools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1520" y="1052736"/>
            <a:ext cx="4040188" cy="639762"/>
          </a:xfrm>
        </p:spPr>
        <p:txBody>
          <a:bodyPr/>
          <a:lstStyle/>
          <a:p>
            <a:r>
              <a:rPr lang="de-DE" dirty="0"/>
              <a:t>Advantages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51520" y="1844824"/>
            <a:ext cx="4104456" cy="4725144"/>
          </a:xfrm>
        </p:spPr>
        <p:txBody>
          <a:bodyPr/>
          <a:lstStyle/>
          <a:p>
            <a:r>
              <a:rPr lang="de-DE" dirty="0"/>
              <a:t>Free of charge</a:t>
            </a:r>
          </a:p>
          <a:p>
            <a:r>
              <a:rPr lang="de-DE" dirty="0"/>
              <a:t>A lot of them customizable to specific needs</a:t>
            </a:r>
          </a:p>
          <a:p>
            <a:r>
              <a:rPr lang="de-DE" dirty="0"/>
              <a:t>Give flexibility to experiment and choose the tool or combination of tools that is more adapted to the user´s needs</a:t>
            </a:r>
          </a:p>
          <a:p>
            <a:r>
              <a:rPr lang="de-DE" dirty="0"/>
              <a:t>Support and troubleshooting by programmers and other users in various fora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4880" y="1052736"/>
            <a:ext cx="4041775" cy="639762"/>
          </a:xfrm>
        </p:spPr>
        <p:txBody>
          <a:bodyPr/>
          <a:lstStyle/>
          <a:p>
            <a:r>
              <a:rPr lang="de-DE" dirty="0"/>
              <a:t>Disadvantages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9992" y="1844824"/>
            <a:ext cx="4427984" cy="4608512"/>
          </a:xfrm>
        </p:spPr>
        <p:txBody>
          <a:bodyPr/>
          <a:lstStyle/>
          <a:p>
            <a:r>
              <a:rPr lang="de-DE" dirty="0"/>
              <a:t>Not as intuitive or user-friendly as commercial tools</a:t>
            </a:r>
          </a:p>
          <a:p>
            <a:r>
              <a:rPr lang="de-DE" dirty="0"/>
              <a:t>Require some programming skills, time and practice</a:t>
            </a:r>
          </a:p>
          <a:p>
            <a:r>
              <a:rPr lang="de-DE" dirty="0"/>
              <a:t>Several bugs/problems</a:t>
            </a:r>
          </a:p>
          <a:p>
            <a:r>
              <a:rPr lang="de-DE" dirty="0"/>
              <a:t>No commercial support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2" descr="http://blog.gbs.com/wp-content/uploads/2013/06/artikel_2_opensource.jpg?f33fc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378618"/>
            <a:ext cx="3252618" cy="223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546D48-0F63-43E9-B47C-935DCDFAA14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14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79512" y="44624"/>
            <a:ext cx="8229600" cy="1143000"/>
          </a:xfrm>
        </p:spPr>
        <p:txBody>
          <a:bodyPr/>
          <a:lstStyle/>
          <a:p>
            <a:r>
              <a:rPr lang="de-DE" sz="3200" dirty="0"/>
              <a:t>First thoughts on using open source tools for patent analytics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87624"/>
            <a:ext cx="2819661" cy="396044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355976" y="5133350"/>
            <a:ext cx="4455641" cy="1056049"/>
          </a:xfrm>
        </p:spPr>
        <p:txBody>
          <a:bodyPr/>
          <a:lstStyle/>
          <a:p>
            <a:pPr marL="0" indent="0">
              <a:buNone/>
            </a:pPr>
            <a:r>
              <a:rPr lang="de-DE" sz="2200" dirty="0"/>
              <a:t>2014: WIPO animal genetic resources PLR used for the first time Gephi, an open-source tool.</a:t>
            </a:r>
            <a:endParaRPr lang="en-US" sz="2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688" y="1076580"/>
            <a:ext cx="4604929" cy="4056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105164" y="5134768"/>
            <a:ext cx="432282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200" dirty="0"/>
              <a:t>WIPO PLRs 2010-2014: exploring various commercial analysis and visualization tools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517826-A1A8-4B20-83BB-6B4226365DC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5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84976" cy="634082"/>
          </a:xfrm>
        </p:spPr>
        <p:txBody>
          <a:bodyPr/>
          <a:lstStyle/>
          <a:p>
            <a:r>
              <a:rPr lang="de-DE" sz="3200" dirty="0"/>
              <a:t>The Manual on Open Source Tools for Patent Analytics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9512" y="1268760"/>
            <a:ext cx="8568952" cy="4537320"/>
          </a:xfrm>
        </p:spPr>
        <p:txBody>
          <a:bodyPr/>
          <a:lstStyle/>
          <a:p>
            <a:r>
              <a:rPr lang="de-DE" dirty="0"/>
              <a:t>Project launched in May 2015, funded by </a:t>
            </a:r>
            <a:r>
              <a:rPr lang="es-ES" dirty="0"/>
              <a:t>FIT-JP </a:t>
            </a:r>
          </a:p>
          <a:p>
            <a:r>
              <a:rPr lang="es-ES" dirty="0"/>
              <a:t>Key </a:t>
            </a:r>
            <a:r>
              <a:rPr lang="es-ES" dirty="0" err="1"/>
              <a:t>author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Manual: Paul Oldham </a:t>
            </a:r>
            <a:endParaRPr lang="de-DE" dirty="0"/>
          </a:p>
          <a:p>
            <a:r>
              <a:rPr lang="de-DE" dirty="0"/>
              <a:t>Aimed at exploring:</a:t>
            </a:r>
          </a:p>
          <a:p>
            <a:pPr lvl="1"/>
            <a:r>
              <a:rPr lang="de-DE" dirty="0"/>
              <a:t> various free and open source tools which could be used for various patent analysis tasks by users in developing countries</a:t>
            </a:r>
          </a:p>
          <a:p>
            <a:pPr lvl="1"/>
            <a:r>
              <a:rPr lang="de-DE" dirty="0"/>
              <a:t>How to </a:t>
            </a:r>
            <a:r>
              <a:rPr lang="de-DE" b="1" i="1" dirty="0"/>
              <a:t>obtain</a:t>
            </a:r>
            <a:r>
              <a:rPr lang="de-DE" dirty="0"/>
              <a:t> data to use for patent analytics</a:t>
            </a:r>
          </a:p>
          <a:p>
            <a:pPr lvl="1"/>
            <a:r>
              <a:rPr lang="de-DE" dirty="0"/>
              <a:t>How to </a:t>
            </a:r>
            <a:r>
              <a:rPr lang="de-DE" b="1" i="1" dirty="0"/>
              <a:t>clean/tidy</a:t>
            </a:r>
            <a:r>
              <a:rPr lang="de-DE" b="1" dirty="0"/>
              <a:t>, </a:t>
            </a:r>
            <a:r>
              <a:rPr lang="de-DE" b="1" i="1" dirty="0"/>
              <a:t>analyze</a:t>
            </a:r>
            <a:r>
              <a:rPr lang="de-DE" b="1" dirty="0"/>
              <a:t>, visualize </a:t>
            </a:r>
            <a:r>
              <a:rPr lang="de-DE" dirty="0"/>
              <a:t>and </a:t>
            </a:r>
            <a:r>
              <a:rPr lang="de-DE" b="1" i="1" dirty="0"/>
              <a:t>share</a:t>
            </a:r>
            <a:r>
              <a:rPr lang="de-DE" dirty="0"/>
              <a:t> patent data with the help of selected open source tools </a:t>
            </a:r>
          </a:p>
          <a:p>
            <a:r>
              <a:rPr lang="de-DE" dirty="0"/>
              <a:t>Challenge: programming skills required</a:t>
            </a:r>
          </a:p>
          <a:p>
            <a:r>
              <a:rPr lang="de-DE" dirty="0"/>
              <a:t>The Manual includes step-by-step instructions on the use of selected open source/free tools</a:t>
            </a:r>
            <a:endParaRPr lang="fr-FR" dirty="0"/>
          </a:p>
          <a:p>
            <a:pPr marL="0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28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Stages of preparation of a PLR</a:t>
            </a:r>
            <a:endParaRPr lang="fr-FR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1340768"/>
            <a:ext cx="5472608" cy="529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85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8229600" cy="869332"/>
          </a:xfrm>
        </p:spPr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process</a:t>
            </a:r>
            <a:r>
              <a:rPr lang="fr-FR" dirty="0"/>
              <a:t> and the challenges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179512" y="1196752"/>
            <a:ext cx="4040188" cy="639762"/>
          </a:xfrm>
        </p:spPr>
        <p:txBody>
          <a:bodyPr/>
          <a:lstStyle/>
          <a:p>
            <a:r>
              <a:rPr lang="fr-FR" dirty="0"/>
              <a:t>1987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1988840"/>
            <a:ext cx="3744416" cy="2420424"/>
          </a:xfr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>
          <a:xfrm>
            <a:off x="3779912" y="1124744"/>
            <a:ext cx="4041775" cy="639762"/>
          </a:xfrm>
        </p:spPr>
        <p:txBody>
          <a:bodyPr/>
          <a:lstStyle/>
          <a:p>
            <a:r>
              <a:rPr lang="fr-FR" dirty="0"/>
              <a:t>2015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797174" y="1916832"/>
            <a:ext cx="5318623" cy="242042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4509120"/>
            <a:ext cx="9036496" cy="15395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dirty="0"/>
              <a:t>Acquiring programming skills – sometimes steep learning curve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dirty="0"/>
              <a:t>Selecting the open source tools to explore and cover in the Manual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dirty="0"/>
              <a:t>Deal with constantly changing open source landscape</a:t>
            </a:r>
          </a:p>
        </p:txBody>
      </p:sp>
    </p:spTree>
    <p:extLst>
      <p:ext uri="{BB962C8B-B14F-4D97-AF65-F5344CB8AC3E}">
        <p14:creationId xmlns:p14="http://schemas.microsoft.com/office/powerpoint/2010/main" val="170041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424936" cy="864096"/>
          </a:xfrm>
        </p:spPr>
        <p:txBody>
          <a:bodyPr/>
          <a:lstStyle/>
          <a:p>
            <a:r>
              <a:rPr lang="de-DE" dirty="0"/>
              <a:t>The project approach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8843232" cy="554461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The Project Development Site and its Repository – meet Github 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34607"/>
            <a:ext cx="589157" cy="6480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A9991-7542-47C2-B076-DA0414CEB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73" y="1486870"/>
            <a:ext cx="6173475" cy="537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75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1520" y="116632"/>
            <a:ext cx="8892480" cy="936104"/>
          </a:xfrm>
        </p:spPr>
        <p:txBody>
          <a:bodyPr/>
          <a:lstStyle/>
          <a:p>
            <a:r>
              <a:rPr lang="fr-FR" sz="3100" dirty="0"/>
              <a:t>The </a:t>
            </a:r>
            <a:r>
              <a:rPr lang="fr-FR" sz="3100" dirty="0" err="1"/>
              <a:t>Manual</a:t>
            </a:r>
            <a:r>
              <a:rPr lang="fr-FR" sz="3100" dirty="0"/>
              <a:t> </a:t>
            </a:r>
            <a:r>
              <a:rPr lang="fr-FR" sz="3100" dirty="0" err="1"/>
              <a:t>Repository</a:t>
            </a:r>
            <a:r>
              <a:rPr lang="fr-FR" sz="3100" dirty="0"/>
              <a:t> </a:t>
            </a:r>
            <a:r>
              <a:rPr lang="fr-FR" sz="3100" dirty="0" err="1"/>
              <a:t>with</a:t>
            </a:r>
            <a:r>
              <a:rPr lang="fr-FR" sz="3100" dirty="0"/>
              <a:t> the </a:t>
            </a:r>
            <a:r>
              <a:rPr lang="fr-FR" sz="3100" dirty="0" err="1"/>
              <a:t>Manual</a:t>
            </a:r>
            <a:r>
              <a:rPr lang="fr-FR" sz="3100" dirty="0"/>
              <a:t> </a:t>
            </a:r>
            <a:r>
              <a:rPr lang="fr-FR" sz="3100" dirty="0" err="1"/>
              <a:t>Chapters</a:t>
            </a:r>
            <a:r>
              <a:rPr lang="fr-FR" sz="31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3528" y="6394607"/>
            <a:ext cx="45361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800" dirty="0">
                <a:hlinkClick r:id="rId2"/>
              </a:rPr>
              <a:t>https://wipo-analytics.github.io/</a:t>
            </a:r>
            <a:r>
              <a:rPr lang="es-ES" sz="1800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6719" y="5949280"/>
            <a:ext cx="6197316" cy="445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fr-FR" dirty="0"/>
              <a:t>The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prepared</a:t>
            </a:r>
            <a:r>
              <a:rPr lang="fr-FR" dirty="0"/>
              <a:t> in </a:t>
            </a:r>
            <a:r>
              <a:rPr lang="fr-FR" dirty="0" err="1"/>
              <a:t>RMarkdown</a:t>
            </a:r>
            <a:endParaRPr lang="fr-F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39070" y="1052736"/>
            <a:ext cx="8409394" cy="468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71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en-GB" dirty="0"/>
              <a:t>The Manual Chapters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9992" y="1124744"/>
            <a:ext cx="4248472" cy="4824536"/>
          </a:xfrm>
        </p:spPr>
        <p:txBody>
          <a:bodyPr/>
          <a:lstStyle/>
          <a:p>
            <a:r>
              <a:rPr lang="en-GB" sz="2500" dirty="0"/>
              <a:t>Step-by-step instructions and guidance</a:t>
            </a:r>
          </a:p>
          <a:p>
            <a:r>
              <a:rPr lang="en-GB" sz="2500" dirty="0"/>
              <a:t>Screenshots</a:t>
            </a:r>
          </a:p>
          <a:p>
            <a:r>
              <a:rPr lang="en-GB" sz="2500" dirty="0"/>
              <a:t>Links to tutorials and further useful resources</a:t>
            </a:r>
          </a:p>
          <a:p>
            <a:r>
              <a:rPr lang="en-GB" sz="2500" dirty="0"/>
              <a:t>Tips and tricks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517826-A1A8-4B20-83BB-6B4226365DC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124744"/>
            <a:ext cx="3490591" cy="5616624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045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analytics tasks, databases and tools does the Manual cover?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238"/>
            <a:ext cx="8363272" cy="4352925"/>
          </a:xfrm>
        </p:spPr>
        <p:txBody>
          <a:bodyPr/>
          <a:lstStyle/>
          <a:p>
            <a:r>
              <a:rPr lang="en-GB" dirty="0"/>
              <a:t>Obtaining Data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Cleaning Data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Visualizing Data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Sharing Data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517826-A1A8-4B20-83BB-6B4226365DC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735090"/>
            <a:ext cx="1551165" cy="4786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2751436"/>
            <a:ext cx="735429" cy="687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3717033"/>
            <a:ext cx="1666472" cy="648072"/>
          </a:xfrm>
          <a:prstGeom prst="rect">
            <a:avLst/>
          </a:prstGeom>
        </p:spPr>
      </p:pic>
      <p:pic>
        <p:nvPicPr>
          <p:cNvPr id="9" name="Content Placeholder 6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302368" y="3739878"/>
            <a:ext cx="2370636" cy="7750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956" y="5018282"/>
            <a:ext cx="1781740" cy="414602"/>
          </a:xfrm>
          <a:prstGeom prst="rect">
            <a:avLst/>
          </a:prstGeom>
        </p:spPr>
      </p:pic>
      <p:pic>
        <p:nvPicPr>
          <p:cNvPr id="11" name="Picture 18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109" y="4876461"/>
            <a:ext cx="1717242" cy="11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https://camo.githubusercontent.com/f96c1606b16512bfc2bed40dda383a55bb257fa4/687474703a2f2f726f70656e7363692e6f72672f7075626c69635f696d616765732f6769746875625f666f6f7465722e706e6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351" y="2213763"/>
            <a:ext cx="1624428" cy="29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1054" y="2848612"/>
            <a:ext cx="864096" cy="653096"/>
          </a:xfrm>
          <a:prstGeom prst="rect">
            <a:avLst/>
          </a:prstGeom>
        </p:spPr>
      </p:pic>
      <p:pic>
        <p:nvPicPr>
          <p:cNvPr id="14" name="Picture 14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37" y="3095376"/>
            <a:ext cx="812665" cy="81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24" y="4293095"/>
            <a:ext cx="1559049" cy="66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165" y="1613688"/>
            <a:ext cx="1066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9217" y="3738366"/>
            <a:ext cx="945927" cy="515553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010" y="1432713"/>
            <a:ext cx="18478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642" y="1813713"/>
            <a:ext cx="1438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71D10E-87EB-47A0-94F4-039FCA95F4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9437" y="2325791"/>
            <a:ext cx="1775707" cy="55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23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67744" y="3573016"/>
            <a:ext cx="3993703" cy="1362075"/>
          </a:xfrm>
        </p:spPr>
        <p:txBody>
          <a:bodyPr/>
          <a:lstStyle/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03927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Tools for PLR </a:t>
            </a:r>
            <a:r>
              <a:rPr lang="fr-FR" dirty="0" err="1"/>
              <a:t>Preparation</a:t>
            </a:r>
            <a:endParaRPr lang="fr-FR" dirty="0"/>
          </a:p>
        </p:txBody>
      </p:sp>
      <p:pic>
        <p:nvPicPr>
          <p:cNvPr id="6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755576" y="2816763"/>
            <a:ext cx="3566139" cy="2193776"/>
          </a:xfrm>
          <a:prstGeom prst="rect">
            <a:avLst/>
          </a:prstGeom>
          <a:noFill/>
          <a:ln w="9525">
            <a:solidFill>
              <a:schemeClr val="accent3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381000" y="1676400"/>
            <a:ext cx="8229600" cy="1096963"/>
          </a:xfrm>
        </p:spPr>
        <p:txBody>
          <a:bodyPr/>
          <a:lstStyle/>
          <a:p>
            <a:r>
              <a:rPr lang="en-US" dirty="0">
                <a:sym typeface="Wingdings" pitchFamily="2" charset="2"/>
              </a:rPr>
              <a:t>Efforts to create online semi-automated tools for the preparation of (semi-) automated PLR, e.g.</a:t>
            </a:r>
          </a:p>
          <a:p>
            <a:pPr>
              <a:buNone/>
            </a:pP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2C5167-9012-4E88-A1EA-E5F7ED3632B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773362"/>
            <a:ext cx="3744416" cy="405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33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Tools for PLR preparation (2)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2C5167-9012-4E88-A1EA-E5F7ED3632B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95400"/>
            <a:ext cx="4164270" cy="52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371600"/>
            <a:ext cx="3935447" cy="467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19474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Tasks associated with Patent Analytics and Related 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Tasks and Tool types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55977" y="1476375"/>
            <a:ext cx="4041775" cy="639762"/>
          </a:xfrm>
        </p:spPr>
        <p:txBody>
          <a:bodyPr/>
          <a:lstStyle/>
          <a:p>
            <a:r>
              <a:rPr lang="it-IT" dirty="0"/>
              <a:t>Notes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5977" y="2174875"/>
            <a:ext cx="4536504" cy="3951288"/>
          </a:xfrm>
        </p:spPr>
        <p:txBody>
          <a:bodyPr/>
          <a:lstStyle/>
          <a:p>
            <a:r>
              <a:rPr lang="it-IT" dirty="0"/>
              <a:t>One tool suits all?</a:t>
            </a:r>
          </a:p>
          <a:p>
            <a:r>
              <a:rPr lang="it-IT" dirty="0"/>
              <a:t>Some tools address multiple tasks </a:t>
            </a:r>
          </a:p>
          <a:p>
            <a:r>
              <a:rPr lang="it-IT" dirty="0"/>
              <a:t>Each tool based on different language/approach</a:t>
            </a:r>
          </a:p>
          <a:p>
            <a:r>
              <a:rPr lang="it-IT" dirty="0"/>
              <a:t>Each user should follow the «trial and error» approach</a:t>
            </a:r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 bwMode="auto">
          <a:xfrm>
            <a:off x="455613" y="2247081"/>
            <a:ext cx="4041775" cy="395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18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it-IT" kern="0" dirty="0"/>
              <a:t>General Tools</a:t>
            </a:r>
          </a:p>
          <a:p>
            <a:r>
              <a:rPr lang="it-IT" kern="0" dirty="0"/>
              <a:t>Search tools</a:t>
            </a:r>
          </a:p>
          <a:p>
            <a:r>
              <a:rPr lang="it-IT" kern="0" dirty="0"/>
              <a:t>Cleaning</a:t>
            </a:r>
          </a:p>
          <a:p>
            <a:r>
              <a:rPr lang="it-IT" kern="0" dirty="0"/>
              <a:t>Text/data mining</a:t>
            </a:r>
          </a:p>
          <a:p>
            <a:r>
              <a:rPr lang="it-IT" kern="0" dirty="0"/>
              <a:t>Data Visualization</a:t>
            </a:r>
          </a:p>
          <a:p>
            <a:r>
              <a:rPr lang="it-IT" kern="0" dirty="0"/>
              <a:t>Geographic Mapping</a:t>
            </a:r>
          </a:p>
          <a:p>
            <a:r>
              <a:rPr lang="it-IT" kern="0" dirty="0"/>
              <a:t>Network visualizations</a:t>
            </a:r>
          </a:p>
          <a:p>
            <a:r>
              <a:rPr lang="it-IT" kern="0" dirty="0"/>
              <a:t>Infographics</a:t>
            </a: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726318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dirty="0"/>
              <a:t>Blogs/Wiki/Online </a:t>
            </a:r>
            <a:r>
              <a:rPr lang="en-US" dirty="0" err="1"/>
              <a:t>Fora</a:t>
            </a:r>
            <a:r>
              <a:rPr lang="en-US" dirty="0"/>
              <a:t> on Patent Landscaping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33400" y="2057400"/>
            <a:ext cx="4040188" cy="639762"/>
          </a:xfrm>
        </p:spPr>
        <p:txBody>
          <a:bodyPr/>
          <a:lstStyle/>
          <a:p>
            <a:r>
              <a:rPr lang="fr-FR" dirty="0">
                <a:hlinkClick r:id="rId2"/>
              </a:rPr>
              <a:t>www.patinformatics.com</a:t>
            </a:r>
            <a:r>
              <a:rPr lang="fr-FR" dirty="0"/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>
          <a:xfrm>
            <a:off x="4648200" y="2057400"/>
            <a:ext cx="4041775" cy="639762"/>
          </a:xfrm>
        </p:spPr>
        <p:txBody>
          <a:bodyPr/>
          <a:lstStyle/>
          <a:p>
            <a:r>
              <a:rPr lang="fr-FR" dirty="0">
                <a:hlinkClick r:id="rId3"/>
              </a:rPr>
              <a:t>http://wiki.piug.org</a:t>
            </a:r>
            <a:r>
              <a:rPr lang="fr-FR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64C404-B624-4DEC-B9AD-7877B1F562B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3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5025" y="2762104"/>
            <a:ext cx="4117975" cy="2829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57200" y="2792872"/>
            <a:ext cx="4040188" cy="27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33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type of </a:t>
            </a:r>
            <a:r>
              <a:rPr lang="fr-FR" dirty="0" err="1"/>
              <a:t>tools</a:t>
            </a:r>
            <a:r>
              <a:rPr lang="fr-FR" dirty="0"/>
              <a:t> are </a:t>
            </a:r>
            <a:r>
              <a:rPr lang="fr-FR" dirty="0" err="1"/>
              <a:t>used</a:t>
            </a:r>
            <a:r>
              <a:rPr lang="fr-FR" dirty="0"/>
              <a:t> in patent </a:t>
            </a:r>
            <a:r>
              <a:rPr lang="fr-FR" dirty="0" err="1"/>
              <a:t>analytics</a:t>
            </a:r>
            <a:r>
              <a:rPr lang="fr-FR" dirty="0"/>
              <a:t>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 help in </a:t>
            </a:r>
            <a:r>
              <a:rPr lang="fr-FR" dirty="0" err="1"/>
              <a:t>various</a:t>
            </a:r>
            <a:r>
              <a:rPr lang="fr-FR" dirty="0"/>
              <a:t> stages and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involved</a:t>
            </a:r>
            <a:r>
              <a:rPr lang="fr-FR" dirty="0"/>
              <a:t> in patent </a:t>
            </a:r>
            <a:r>
              <a:rPr lang="fr-FR" dirty="0" err="1"/>
              <a:t>analytics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(</a:t>
            </a:r>
            <a:r>
              <a:rPr lang="fr-FR" dirty="0" err="1"/>
              <a:t>Searching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Obtaining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Cleaning/</a:t>
            </a:r>
            <a:r>
              <a:rPr lang="fr-FR" dirty="0" err="1"/>
              <a:t>Normalizing</a:t>
            </a:r>
            <a:endParaRPr lang="fr-FR" dirty="0"/>
          </a:p>
          <a:p>
            <a:pPr lvl="1"/>
            <a:r>
              <a:rPr lang="fr-FR" dirty="0" err="1"/>
              <a:t>Grouping</a:t>
            </a:r>
            <a:r>
              <a:rPr lang="fr-FR" dirty="0"/>
              <a:t>/</a:t>
            </a:r>
            <a:r>
              <a:rPr lang="fr-FR" dirty="0" err="1"/>
              <a:t>Clustering</a:t>
            </a:r>
            <a:r>
              <a:rPr lang="fr-FR" dirty="0"/>
              <a:t>             Data</a:t>
            </a:r>
          </a:p>
          <a:p>
            <a:pPr lvl="1"/>
            <a:r>
              <a:rPr lang="fr-FR" dirty="0" err="1"/>
              <a:t>Analyzing</a:t>
            </a:r>
            <a:endParaRPr lang="fr-FR" dirty="0"/>
          </a:p>
          <a:p>
            <a:pPr lvl="1"/>
            <a:r>
              <a:rPr lang="fr-FR" dirty="0" err="1"/>
              <a:t>Visualizing</a:t>
            </a:r>
            <a:endParaRPr lang="fr-FR" dirty="0"/>
          </a:p>
          <a:p>
            <a:pPr lvl="1"/>
            <a:r>
              <a:rPr lang="fr-FR" dirty="0"/>
              <a:t>Sharing 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0730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454" y="221944"/>
            <a:ext cx="8229600" cy="1143000"/>
          </a:xfrm>
        </p:spPr>
        <p:txBody>
          <a:bodyPr/>
          <a:lstStyle/>
          <a:p>
            <a:r>
              <a:rPr lang="fr-FR" dirty="0"/>
              <a:t>Tools </a:t>
            </a:r>
            <a:r>
              <a:rPr lang="fr-FR" dirty="0" err="1"/>
              <a:t>used</a:t>
            </a:r>
            <a:r>
              <a:rPr lang="fr-FR" dirty="0"/>
              <a:t> in Patent </a:t>
            </a:r>
            <a:r>
              <a:rPr lang="fr-FR" dirty="0" err="1"/>
              <a:t>Analytics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277643"/>
            <a:ext cx="8686800" cy="5256584"/>
          </a:xfrm>
        </p:spPr>
        <p:txBody>
          <a:bodyPr/>
          <a:lstStyle/>
          <a:p>
            <a:r>
              <a:rPr lang="fr-FR" dirty="0"/>
              <a:t>Commercial:</a:t>
            </a:r>
          </a:p>
          <a:p>
            <a:pPr lvl="1"/>
            <a:r>
              <a:rPr lang="fr-FR" dirty="0"/>
              <a:t>Embedded in patent </a:t>
            </a:r>
            <a:r>
              <a:rPr lang="fr-FR" dirty="0" err="1"/>
              <a:t>databases</a:t>
            </a:r>
            <a:endParaRPr lang="fr-FR" dirty="0"/>
          </a:p>
          <a:p>
            <a:pPr lvl="1"/>
            <a:r>
              <a:rPr lang="fr-FR" dirty="0" err="1"/>
              <a:t>Complementary</a:t>
            </a:r>
            <a:r>
              <a:rPr lang="fr-FR" dirty="0"/>
              <a:t> to patent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tools</a:t>
            </a:r>
            <a:r>
              <a:rPr lang="fr-FR" dirty="0"/>
              <a:t> and compatible</a:t>
            </a:r>
          </a:p>
          <a:p>
            <a:pPr lvl="1"/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dedicated</a:t>
            </a:r>
            <a:r>
              <a:rPr lang="fr-FR" dirty="0"/>
              <a:t> to patent data,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exceptions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Free of charge:</a:t>
            </a:r>
          </a:p>
          <a:p>
            <a:pPr lvl="1"/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possibilities</a:t>
            </a:r>
            <a:r>
              <a:rPr lang="fr-FR" dirty="0"/>
              <a:t> 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Open Source Tools: </a:t>
            </a:r>
            <a:r>
              <a:rPr lang="fr-FR" dirty="0" err="1"/>
              <a:t>recent</a:t>
            </a:r>
            <a:r>
              <a:rPr lang="fr-FR" dirty="0"/>
              <a:t> trend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2976"/>
            <a:ext cx="1625204" cy="554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54" y="4005412"/>
            <a:ext cx="1438101" cy="4990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2" y="3736213"/>
            <a:ext cx="1081857" cy="3768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4843" y="3373560"/>
            <a:ext cx="1397380" cy="3626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9731" y="3618138"/>
            <a:ext cx="1463603" cy="4949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4529" y="3541122"/>
            <a:ext cx="1180519" cy="790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5080" y="3528755"/>
            <a:ext cx="2026459" cy="4517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8996" y="4712590"/>
            <a:ext cx="2315095" cy="11024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7072" y="5779327"/>
            <a:ext cx="1638942" cy="3111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1026" y="4860359"/>
            <a:ext cx="1572444" cy="5237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75309" y="5632459"/>
            <a:ext cx="2223878" cy="3651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AB3EEE-BC56-49AD-B7D3-8E8E1CE2DF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5122" y="2994616"/>
            <a:ext cx="1407321" cy="5997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2FFB4F-66F7-4214-A7AE-942F38E839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3967" y="3905935"/>
            <a:ext cx="1422598" cy="4258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A1CB29-0D90-4EA5-8B5F-F03AAE96FE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08598" y="3050324"/>
            <a:ext cx="2390437" cy="5558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611145-6C53-4005-90CB-1067161B617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47021"/>
          <a:stretch/>
        </p:blipFill>
        <p:spPr>
          <a:xfrm>
            <a:off x="6195314" y="3958625"/>
            <a:ext cx="2073399" cy="6027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6E7C45-20EA-46D5-867A-C82D64CE4DE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79922" y="3018086"/>
            <a:ext cx="1139821" cy="48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81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attturck.com/wp-content/uploads/2017/05/Matt-Turck-FirstMark-2017-Big-Data-Landscape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84" y="752175"/>
            <a:ext cx="9022516" cy="615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576064"/>
          </a:xfrm>
        </p:spPr>
        <p:txBody>
          <a:bodyPr/>
          <a:lstStyle/>
          <a:p>
            <a:r>
              <a:rPr lang="fr-FR" sz="3400" dirty="0"/>
              <a:t>(…</a:t>
            </a:r>
            <a:r>
              <a:rPr lang="fr-FR" sz="3400" dirty="0" err="1"/>
              <a:t>some</a:t>
            </a:r>
            <a:r>
              <a:rPr lang="fr-FR" sz="3400" dirty="0"/>
              <a:t> of the) </a:t>
            </a:r>
            <a:r>
              <a:rPr lang="fr-FR" sz="3400" dirty="0" err="1"/>
              <a:t>tools</a:t>
            </a:r>
            <a:r>
              <a:rPr lang="fr-FR" sz="3400" dirty="0"/>
              <a:t> </a:t>
            </a:r>
            <a:r>
              <a:rPr lang="fr-FR" sz="3400" dirty="0" err="1"/>
              <a:t>facilitating</a:t>
            </a:r>
            <a:r>
              <a:rPr lang="fr-FR" sz="3400" dirty="0"/>
              <a:t> data </a:t>
            </a:r>
            <a:r>
              <a:rPr lang="fr-FR" sz="3400" dirty="0" err="1"/>
              <a:t>analysis</a:t>
            </a:r>
            <a:endParaRPr lang="fr-FR" sz="3400" dirty="0"/>
          </a:p>
        </p:txBody>
      </p:sp>
    </p:spTree>
    <p:extLst>
      <p:ext uri="{BB962C8B-B14F-4D97-AF65-F5344CB8AC3E}">
        <p14:creationId xmlns:p14="http://schemas.microsoft.com/office/powerpoint/2010/main" val="3033434237"/>
      </p:ext>
    </p:extLst>
  </p:cSld>
  <p:clrMapOvr>
    <a:masterClrMapping/>
  </p:clrMapOvr>
</p:sld>
</file>

<file path=ppt/theme/theme1.xml><?xml version="1.0" encoding="utf-8"?>
<a:theme xmlns:a="http://schemas.openxmlformats.org/drawingml/2006/main" name="English">
  <a:themeElements>
    <a:clrScheme name="template_english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emplate_english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  <a:txDef>
      <a:spPr>
        <a:noFill/>
        <a:ln>
          <a:solidFill>
            <a:schemeClr val="tx1"/>
          </a:solidFill>
        </a:ln>
      </a:spPr>
      <a:bodyPr wrap="square" rtlCol="0">
        <a:noAutofit/>
      </a:bodyPr>
      <a:lstStyle>
        <a:defPPr>
          <a:defRPr dirty="0"/>
        </a:defPPr>
      </a:lstStyle>
    </a:txDef>
  </a:objectDefaults>
  <a:extraClrSchemeLst>
    <a:extraClrScheme>
      <a:clrScheme name="template_englis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template_english</Template>
  <TotalTime>732</TotalTime>
  <Words>756</Words>
  <Application>Microsoft Office PowerPoint</Application>
  <PresentationFormat>On-screen Show (4:3)</PresentationFormat>
  <Paragraphs>148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Wingdings</vt:lpstr>
      <vt:lpstr>ヒラギノ角ゴ Pro W3</vt:lpstr>
      <vt:lpstr>English</vt:lpstr>
      <vt:lpstr>PowerPoint Presentation</vt:lpstr>
      <vt:lpstr>Stages of preparation of a PLR</vt:lpstr>
      <vt:lpstr>Tools for PLR Preparation</vt:lpstr>
      <vt:lpstr>Tools for PLR preparation (2)</vt:lpstr>
      <vt:lpstr>Tasks associated with Patent Analytics and Related Tools</vt:lpstr>
      <vt:lpstr>Blogs/Wiki/Online Fora on Patent Landscaping</vt:lpstr>
      <vt:lpstr>What type of tools are used in patent analytics? </vt:lpstr>
      <vt:lpstr>Tools used in Patent Analytics</vt:lpstr>
      <vt:lpstr>(…some of the) tools facilitating data analysis</vt:lpstr>
      <vt:lpstr>Which tools are used in patent analytics?</vt:lpstr>
      <vt:lpstr>WIPO Survey on the use of open source and free tools for patent analytics</vt:lpstr>
      <vt:lpstr>Survey results: participants profile</vt:lpstr>
      <vt:lpstr>Survey results: Databases used for obtaining data for analytics</vt:lpstr>
      <vt:lpstr>Greatest challenges in patent analytics identified by the survey participants</vt:lpstr>
      <vt:lpstr>The open source tools era</vt:lpstr>
      <vt:lpstr>Typical use of open source tools</vt:lpstr>
      <vt:lpstr>Pros and cons of open source tools </vt:lpstr>
      <vt:lpstr>First thoughts on using open source tools for patent analytics</vt:lpstr>
      <vt:lpstr>The Manual on Open Source Tools for Patent Analytics</vt:lpstr>
      <vt:lpstr>The process and the challenges</vt:lpstr>
      <vt:lpstr>The project approach </vt:lpstr>
      <vt:lpstr>The Manual Repository with the Manual Chapters </vt:lpstr>
      <vt:lpstr>The Manual Chapters</vt:lpstr>
      <vt:lpstr>Which analytics tasks, databases and tools does the Manual cover?</vt:lpstr>
      <vt:lpstr>Thank you!</vt:lpstr>
    </vt:vector>
  </TitlesOfParts>
  <Company>World Intellectual Property 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KITSARA Irene</dc:creator>
  <cp:lastModifiedBy>Irene Kitsara</cp:lastModifiedBy>
  <cp:revision>46</cp:revision>
  <dcterms:created xsi:type="dcterms:W3CDTF">2016-07-20T09:31:12Z</dcterms:created>
  <dcterms:modified xsi:type="dcterms:W3CDTF">2017-11-07T21:35:15Z</dcterms:modified>
</cp:coreProperties>
</file>